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9" r:id="rId3"/>
    <p:sldId id="256" r:id="rId4"/>
    <p:sldId id="258" r:id="rId5"/>
    <p:sldId id="257" r:id="rId6"/>
    <p:sldId id="260" r:id="rId7"/>
    <p:sldId id="261" r:id="rId8"/>
    <p:sldId id="262" r:id="rId9"/>
    <p:sldId id="263" r:id="rId10"/>
    <p:sldId id="264" r:id="rId11"/>
    <p:sldId id="265" r:id="rId12"/>
    <p:sldId id="266" r:id="rId13"/>
    <p:sldId id="267" r:id="rId14"/>
    <p:sldId id="268" r:id="rId15"/>
    <p:sldId id="269" r:id="rId16"/>
    <p:sldId id="276" r:id="rId17"/>
    <p:sldId id="270" r:id="rId18"/>
    <p:sldId id="273" r:id="rId19"/>
    <p:sldId id="274" r:id="rId20"/>
    <p:sldId id="275" r:id="rId21"/>
    <p:sldId id="277" r:id="rId22"/>
    <p:sldId id="278" r:id="rId23"/>
    <p:sldId id="271" r:id="rId24"/>
    <p:sldId id="272"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snapToGrid="0">
      <p:cViewPr varScale="1">
        <p:scale>
          <a:sx n="74" d="100"/>
          <a:sy n="74"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1C5414D4-7E2B-4B4E-A5AF-C062714AB6BF}" type="datetimeFigureOut">
              <a:rPr lang="sl-SI" smtClean="0"/>
              <a:t>8.5.2020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514416977"/>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C5414D4-7E2B-4B4E-A5AF-C062714AB6BF}" type="datetimeFigureOut">
              <a:rPr lang="sl-SI" smtClean="0"/>
              <a:t>8.5.2020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2485455426"/>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C5414D4-7E2B-4B4E-A5AF-C062714AB6BF}" type="datetimeFigureOut">
              <a:rPr lang="sl-SI" smtClean="0"/>
              <a:t>8.5.2020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4240035971"/>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1C5414D4-7E2B-4B4E-A5AF-C062714AB6BF}" type="datetimeFigureOut">
              <a:rPr lang="sl-SI" smtClean="0"/>
              <a:t>8.5.2020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2172780153"/>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1C5414D4-7E2B-4B4E-A5AF-C062714AB6BF}" type="datetimeFigureOut">
              <a:rPr lang="sl-SI" smtClean="0"/>
              <a:t>8.5.2020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3133117502"/>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1C5414D4-7E2B-4B4E-A5AF-C062714AB6BF}" type="datetimeFigureOut">
              <a:rPr lang="sl-SI" smtClean="0"/>
              <a:t>8.5.2020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3359059521"/>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1C5414D4-7E2B-4B4E-A5AF-C062714AB6BF}" type="datetimeFigureOut">
              <a:rPr lang="sl-SI" smtClean="0"/>
              <a:t>8.5.2020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1851035398"/>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1C5414D4-7E2B-4B4E-A5AF-C062714AB6BF}" type="datetimeFigureOut">
              <a:rPr lang="sl-SI" smtClean="0"/>
              <a:t>8.5.2020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268090827"/>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C5414D4-7E2B-4B4E-A5AF-C062714AB6BF}" type="datetimeFigureOut">
              <a:rPr lang="sl-SI" smtClean="0"/>
              <a:t>8.5.2020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2729206581"/>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C5414D4-7E2B-4B4E-A5AF-C062714AB6BF}" type="datetimeFigureOut">
              <a:rPr lang="sl-SI" smtClean="0"/>
              <a:t>8.5.2020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3090628694"/>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1C5414D4-7E2B-4B4E-A5AF-C062714AB6BF}" type="datetimeFigureOut">
              <a:rPr lang="sl-SI" smtClean="0"/>
              <a:t>8.5.2020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5C7E8E-BF67-4364-BBBB-71396FE591F8}" type="slidenum">
              <a:rPr lang="sl-SI" smtClean="0"/>
              <a:t>‹#›</a:t>
            </a:fld>
            <a:endParaRPr lang="sl-SI"/>
          </a:p>
        </p:txBody>
      </p:sp>
    </p:spTree>
    <p:extLst>
      <p:ext uri="{BB962C8B-B14F-4D97-AF65-F5344CB8AC3E}">
        <p14:creationId xmlns:p14="http://schemas.microsoft.com/office/powerpoint/2010/main" val="2863799280"/>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1" name="chimes.wav"/>
          </p:stSnd>
        </p:sndAc>
      </p:transition>
    </mc:Choice>
    <mc:Fallback xmlns="">
      <p:transition spd="slow" advTm="18000">
        <p:split orient="vert"/>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92D050"/>
          </a:fgClr>
          <a:bgClr>
            <a:schemeClr val="bg1"/>
          </a:bgClr>
        </a:patt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414D4-7E2B-4B4E-A5AF-C062714AB6BF}" type="datetimeFigureOut">
              <a:rPr lang="sl-SI" smtClean="0"/>
              <a:t>8.5.2020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C7E8E-BF67-4364-BBBB-71396FE591F8}" type="slidenum">
              <a:rPr lang="sl-SI" smtClean="0"/>
              <a:t>‹#›</a:t>
            </a:fld>
            <a:endParaRPr lang="sl-SI"/>
          </a:p>
        </p:txBody>
      </p:sp>
    </p:spTree>
    <p:extLst>
      <p:ext uri="{BB962C8B-B14F-4D97-AF65-F5344CB8AC3E}">
        <p14:creationId xmlns:p14="http://schemas.microsoft.com/office/powerpoint/2010/main" val="82003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Tm="18000">
        <p:split orient="vert"/>
        <p:sndAc>
          <p:stSnd>
            <p:snd r:embed="rId13" name="chimes.wav"/>
          </p:stSnd>
        </p:sndAc>
      </p:transition>
    </mc:Choice>
    <mc:Fallback xmlns="">
      <p:transition spd="slow" advTm="18000">
        <p:split orient="vert"/>
        <p:sndAc>
          <p:stSnd>
            <p:snd r:embed="rId14" name="chimes.wav"/>
          </p:stSnd>
        </p:sndAc>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audio" Target="../media/audio1.wav"/><Relationship Id="rId5" Type="http://schemas.openxmlformats.org/officeDocument/2006/relationships/image" Target="../media/image1.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306287" y="1345474"/>
            <a:ext cx="9901646" cy="4031873"/>
          </a:xfrm>
          <a:prstGeom prst="rect">
            <a:avLst/>
          </a:prstGeom>
          <a:noFill/>
        </p:spPr>
        <p:txBody>
          <a:bodyPr wrap="square" rtlCol="0">
            <a:spAutoFit/>
          </a:bodyPr>
          <a:lstStyle/>
          <a:p>
            <a:r>
              <a:rPr lang="sl-SI" sz="3200" dirty="0" smtClean="0"/>
              <a:t>Dragi starši,</a:t>
            </a:r>
          </a:p>
          <a:p>
            <a:r>
              <a:rPr lang="sl-SI" sz="3200" dirty="0" smtClean="0"/>
              <a:t>Pred vami je 10 ugank. Ko vključite diaprojekcijo, so prehodi med posameznimi diapozitivi samodejni, tako da vam ni potrebno nikamor pritiskati. Pri vsaki napisani uganki je zraven tudi zvočni posnetek, ki se predvaja samodejno.</a:t>
            </a:r>
          </a:p>
          <a:p>
            <a:r>
              <a:rPr lang="sl-SI" sz="3200" dirty="0" smtClean="0"/>
              <a:t>Veliko užitka pri reševanju vam želim.</a:t>
            </a:r>
          </a:p>
          <a:p>
            <a:r>
              <a:rPr lang="sl-SI" sz="3200" dirty="0" smtClean="0"/>
              <a:t>Alenka</a:t>
            </a:r>
          </a:p>
        </p:txBody>
      </p:sp>
    </p:spTree>
    <p:extLst>
      <p:ext uri="{BB962C8B-B14F-4D97-AF65-F5344CB8AC3E}">
        <p14:creationId xmlns:p14="http://schemas.microsoft.com/office/powerpoint/2010/main" val="2285768571"/>
      </p:ext>
    </p:extLst>
  </p:cSld>
  <p:clrMapOvr>
    <a:masterClrMapping/>
  </p:clrMapOvr>
  <mc:AlternateContent xmlns:mc="http://schemas.openxmlformats.org/markup-compatibility/2006" xmlns:p14="http://schemas.microsoft.com/office/powerpoint/2010/main">
    <mc:Choice Requires="p14">
      <p:transition spd="slow" p14:dur="3000" advTm="15000">
        <p:split orient="vert"/>
        <p:sndAc>
          <p:stSnd>
            <p:snd r:embed="rId2" name="chimes.wav"/>
          </p:stSnd>
        </p:sndAc>
      </p:transition>
    </mc:Choice>
    <mc:Fallback xmlns="">
      <p:transition spd="slow" advTm="15000">
        <p:split orient="vert"/>
        <p:sndAc>
          <p:stSnd>
            <p:snd r:embed="rId3"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663" y="637903"/>
            <a:ext cx="4260669" cy="4260669"/>
          </a:xfrm>
          <a:prstGeom prst="rect">
            <a:avLst/>
          </a:prstGeom>
        </p:spPr>
      </p:pic>
      <p:sp>
        <p:nvSpPr>
          <p:cNvPr id="3" name="PoljeZBesedilom 2"/>
          <p:cNvSpPr txBox="1"/>
          <p:nvPr/>
        </p:nvSpPr>
        <p:spPr>
          <a:xfrm>
            <a:off x="3670663" y="5251268"/>
            <a:ext cx="4271554"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K</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CK</a:t>
            </a:r>
            <a:r>
              <a:rPr lang="sl-SI" sz="8000" b="1" dirty="0" smtClean="0">
                <a:solidFill>
                  <a:srgbClr val="FF0000"/>
                </a:solidFill>
                <a:latin typeface="Arial" panose="020B0604020202020204" pitchFamily="34" charset="0"/>
                <a:cs typeface="Arial" panose="020B0604020202020204" pitchFamily="34" charset="0"/>
              </a:rPr>
              <a:t>E</a:t>
            </a:r>
            <a:endParaRPr lang="sl-SI" sz="8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9937300"/>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246811" y="1828801"/>
            <a:ext cx="8046720" cy="3108543"/>
          </a:xfrm>
          <a:prstGeom prst="rect">
            <a:avLst/>
          </a:prstGeom>
          <a:noFill/>
        </p:spPr>
        <p:txBody>
          <a:bodyPr wrap="square" rtlCol="0">
            <a:spAutoFit/>
          </a:bodyPr>
          <a:lstStyle/>
          <a:p>
            <a:pPr algn="ctr"/>
            <a:r>
              <a:rPr lang="sl-SI" sz="4400" dirty="0" smtClean="0"/>
              <a:t>OBLEKE TLAČIMO MU V USTA, </a:t>
            </a:r>
          </a:p>
          <a:p>
            <a:pPr algn="ctr"/>
            <a:r>
              <a:rPr lang="sl-SI" sz="4400" dirty="0" smtClean="0"/>
              <a:t>KER UMAZANE POHRUSTA.</a:t>
            </a:r>
          </a:p>
          <a:p>
            <a:pPr algn="ctr"/>
            <a:r>
              <a:rPr lang="sl-SI" sz="4400" dirty="0" smtClean="0"/>
              <a:t>JIH OBRAČA IN PREŽVEČI,</a:t>
            </a:r>
          </a:p>
          <a:p>
            <a:pPr algn="ctr"/>
            <a:r>
              <a:rPr lang="sl-SI" sz="4400" dirty="0" smtClean="0"/>
              <a:t>SPET SMO ČISTI IN DIŠEČI.</a:t>
            </a:r>
          </a:p>
          <a:p>
            <a:pPr algn="ctr"/>
            <a:r>
              <a:rPr lang="sl-SI" sz="2000" dirty="0" smtClean="0"/>
              <a:t>(Nataša Konc </a:t>
            </a:r>
            <a:r>
              <a:rPr lang="sl-SI" sz="2000" dirty="0" err="1" smtClean="0"/>
              <a:t>Lorenzutti</a:t>
            </a:r>
            <a:r>
              <a:rPr lang="sl-SI" sz="2000" dirty="0" smtClean="0"/>
              <a:t>)</a:t>
            </a:r>
            <a:endParaRPr lang="sl-SI" sz="2000" dirty="0"/>
          </a:p>
        </p:txBody>
      </p:sp>
      <p:pic>
        <p:nvPicPr>
          <p:cNvPr id="3" name="Pralni stro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7862" y="277476"/>
            <a:ext cx="518161" cy="518161"/>
          </a:xfrm>
          <a:prstGeom prst="rect">
            <a:avLst/>
          </a:prstGeom>
        </p:spPr>
      </p:pic>
    </p:spTree>
    <p:extLst>
      <p:ext uri="{BB962C8B-B14F-4D97-AF65-F5344CB8AC3E}">
        <p14:creationId xmlns:p14="http://schemas.microsoft.com/office/powerpoint/2010/main" val="453554996"/>
      </p:ext>
    </p:extLst>
  </p:cSld>
  <p:clrMapOvr>
    <a:masterClrMapping/>
  </p:clrMapOvr>
  <mc:AlternateContent xmlns:mc="http://schemas.openxmlformats.org/markup-compatibility/2006" xmlns:p14="http://schemas.microsoft.com/office/powerpoint/2010/main">
    <mc:Choice Requires="p14">
      <p:transition spd="slow" p14:dur="3000" advTm="19000">
        <p:split orient="vert"/>
        <p:sndAc>
          <p:stSnd>
            <p:snd r:embed="rId4" name="chimes.wav"/>
          </p:stSnd>
        </p:sndAc>
      </p:transition>
    </mc:Choice>
    <mc:Fallback xmlns="">
      <p:transition spd="slow" advTm="19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0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083" y="600892"/>
            <a:ext cx="3450221" cy="4665843"/>
          </a:xfrm>
          <a:prstGeom prst="rect">
            <a:avLst/>
          </a:prstGeom>
        </p:spPr>
      </p:pic>
      <p:sp>
        <p:nvSpPr>
          <p:cNvPr id="3" name="PoljeZBesedilom 2"/>
          <p:cNvSpPr txBox="1"/>
          <p:nvPr/>
        </p:nvSpPr>
        <p:spPr>
          <a:xfrm>
            <a:off x="3357153" y="5447212"/>
            <a:ext cx="5212080" cy="923330"/>
          </a:xfrm>
          <a:prstGeom prst="rect">
            <a:avLst/>
          </a:prstGeom>
          <a:noFill/>
        </p:spPr>
        <p:txBody>
          <a:bodyPr wrap="square" rtlCol="0">
            <a:spAutoFit/>
          </a:bodyPr>
          <a:lstStyle/>
          <a:p>
            <a:pPr algn="ctr"/>
            <a:r>
              <a:rPr lang="sl-SI" sz="5400" b="1" dirty="0" smtClean="0">
                <a:solidFill>
                  <a:schemeClr val="accent1">
                    <a:lumMod val="75000"/>
                  </a:schemeClr>
                </a:solidFill>
                <a:latin typeface="Arial" panose="020B0604020202020204" pitchFamily="34" charset="0"/>
                <a:cs typeface="Arial" panose="020B0604020202020204" pitchFamily="34" charset="0"/>
              </a:rPr>
              <a:t>PR</a:t>
            </a:r>
            <a:r>
              <a:rPr lang="sl-SI" sz="5400" b="1" dirty="0" smtClean="0">
                <a:solidFill>
                  <a:srgbClr val="FF0000"/>
                </a:solidFill>
                <a:latin typeface="Arial" panose="020B0604020202020204" pitchFamily="34" charset="0"/>
                <a:cs typeface="Arial" panose="020B0604020202020204" pitchFamily="34" charset="0"/>
              </a:rPr>
              <a:t>A</a:t>
            </a:r>
            <a:r>
              <a:rPr lang="sl-SI" sz="5400" b="1" dirty="0" smtClean="0">
                <a:solidFill>
                  <a:schemeClr val="accent1">
                    <a:lumMod val="75000"/>
                  </a:schemeClr>
                </a:solidFill>
                <a:latin typeface="Arial" panose="020B0604020202020204" pitchFamily="34" charset="0"/>
                <a:cs typeface="Arial" panose="020B0604020202020204" pitchFamily="34" charset="0"/>
              </a:rPr>
              <a:t>LN</a:t>
            </a:r>
            <a:r>
              <a:rPr lang="sl-SI" sz="5400" b="1" dirty="0" smtClean="0">
                <a:solidFill>
                  <a:srgbClr val="FF0000"/>
                </a:solidFill>
                <a:latin typeface="Arial" panose="020B0604020202020204" pitchFamily="34" charset="0"/>
                <a:cs typeface="Arial" panose="020B0604020202020204" pitchFamily="34" charset="0"/>
              </a:rPr>
              <a:t>I</a:t>
            </a:r>
            <a:r>
              <a:rPr lang="sl-SI" sz="5400" b="1" dirty="0" smtClean="0">
                <a:solidFill>
                  <a:schemeClr val="accent1">
                    <a:lumMod val="75000"/>
                  </a:schemeClr>
                </a:solidFill>
                <a:latin typeface="Arial" panose="020B0604020202020204" pitchFamily="34" charset="0"/>
                <a:cs typeface="Arial" panose="020B0604020202020204" pitchFamily="34" charset="0"/>
              </a:rPr>
              <a:t> STR</a:t>
            </a:r>
            <a:r>
              <a:rPr lang="sl-SI" sz="5400" b="1" dirty="0" smtClean="0">
                <a:solidFill>
                  <a:srgbClr val="FF0000"/>
                </a:solidFill>
                <a:latin typeface="Arial" panose="020B0604020202020204" pitchFamily="34" charset="0"/>
                <a:cs typeface="Arial" panose="020B0604020202020204" pitchFamily="34" charset="0"/>
              </a:rPr>
              <a:t>O</a:t>
            </a:r>
            <a:r>
              <a:rPr lang="sl-SI" sz="5400" b="1" dirty="0" smtClean="0">
                <a:solidFill>
                  <a:schemeClr val="accent1">
                    <a:lumMod val="75000"/>
                  </a:schemeClr>
                </a:solidFill>
                <a:latin typeface="Arial" panose="020B0604020202020204" pitchFamily="34" charset="0"/>
                <a:cs typeface="Arial" panose="020B0604020202020204" pitchFamily="34" charset="0"/>
              </a:rPr>
              <a:t>J</a:t>
            </a:r>
            <a:endParaRPr lang="sl-SI" sz="5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56887"/>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828801" y="1319350"/>
            <a:ext cx="8974183" cy="4216539"/>
          </a:xfrm>
          <a:prstGeom prst="rect">
            <a:avLst/>
          </a:prstGeom>
          <a:noFill/>
        </p:spPr>
        <p:txBody>
          <a:bodyPr wrap="square" rtlCol="0">
            <a:spAutoFit/>
          </a:bodyPr>
          <a:lstStyle/>
          <a:p>
            <a:pPr algn="ctr"/>
            <a:r>
              <a:rPr lang="sl-SI" sz="4000" dirty="0" smtClean="0"/>
              <a:t>DEŽNI OBLAKI JIH NAREDIJO,</a:t>
            </a:r>
          </a:p>
          <a:p>
            <a:pPr algn="ctr"/>
            <a:r>
              <a:rPr lang="sl-SI" sz="4000" dirty="0" smtClean="0"/>
              <a:t>OTROCI SE JIH VESELIJO,</a:t>
            </a:r>
          </a:p>
          <a:p>
            <a:pPr algn="ctr"/>
            <a:r>
              <a:rPr lang="sl-SI" sz="4000" dirty="0" smtClean="0"/>
              <a:t>DA SE V NJIH IGRAJO, CEPETAJO, ČOFOTAJO,</a:t>
            </a:r>
          </a:p>
          <a:p>
            <a:pPr algn="ctr"/>
            <a:r>
              <a:rPr lang="sl-SI" sz="4000" dirty="0" smtClean="0"/>
              <a:t>MOKRI ČEZ IN ČEZ,</a:t>
            </a:r>
          </a:p>
          <a:p>
            <a:pPr algn="ctr"/>
            <a:r>
              <a:rPr lang="sl-SI" sz="4000" dirty="0" smtClean="0"/>
              <a:t>BLATNI DO UŠES.</a:t>
            </a:r>
          </a:p>
          <a:p>
            <a:pPr algn="ctr"/>
            <a:r>
              <a:rPr lang="sl-SI" sz="2000" dirty="0" smtClean="0"/>
              <a:t>(Franc </a:t>
            </a:r>
            <a:r>
              <a:rPr lang="sl-SI" sz="2000" dirty="0" err="1" smtClean="0"/>
              <a:t>Belčič</a:t>
            </a:r>
            <a:r>
              <a:rPr lang="sl-SI" sz="2000" dirty="0" smtClean="0"/>
              <a:t>)</a:t>
            </a:r>
            <a:endParaRPr lang="sl-SI" sz="2000" dirty="0"/>
          </a:p>
        </p:txBody>
      </p:sp>
      <p:pic>
        <p:nvPicPr>
          <p:cNvPr id="3" name="luž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2811" y="354874"/>
            <a:ext cx="609600" cy="609600"/>
          </a:xfrm>
          <a:prstGeom prst="rect">
            <a:avLst/>
          </a:prstGeom>
        </p:spPr>
      </p:pic>
    </p:spTree>
    <p:extLst>
      <p:ext uri="{BB962C8B-B14F-4D97-AF65-F5344CB8AC3E}">
        <p14:creationId xmlns:p14="http://schemas.microsoft.com/office/powerpoint/2010/main" val="237111279"/>
      </p:ext>
    </p:extLst>
  </p:cSld>
  <p:clrMapOvr>
    <a:masterClrMapping/>
  </p:clrMapOvr>
  <mc:AlternateContent xmlns:mc="http://schemas.openxmlformats.org/markup-compatibility/2006" xmlns:p14="http://schemas.microsoft.com/office/powerpoint/2010/main">
    <mc:Choice Requires="p14">
      <p:transition spd="slow" p14:dur="3000" advTm="23000">
        <p:split orient="vert"/>
        <p:sndAc>
          <p:stSnd>
            <p:snd r:embed="rId4" name="chimes.wav"/>
          </p:stSnd>
        </p:sndAc>
      </p:transition>
    </mc:Choice>
    <mc:Fallback xmlns="">
      <p:transition spd="slow" advTm="23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4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952331" y="423182"/>
            <a:ext cx="4525464" cy="4525464"/>
          </a:xfrm>
          <a:prstGeom prst="rect">
            <a:avLst/>
          </a:prstGeom>
        </p:spPr>
      </p:pic>
      <p:sp>
        <p:nvSpPr>
          <p:cNvPr id="3" name="PoljeZBesedilom 2"/>
          <p:cNvSpPr txBox="1"/>
          <p:nvPr/>
        </p:nvSpPr>
        <p:spPr>
          <a:xfrm>
            <a:off x="3723731" y="5277395"/>
            <a:ext cx="4982664"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L</a:t>
            </a:r>
            <a:r>
              <a:rPr lang="sl-SI" sz="8000" b="1" dirty="0" smtClean="0">
                <a:solidFill>
                  <a:srgbClr val="FF0000"/>
                </a:solidFill>
                <a:latin typeface="Arial" panose="020B0604020202020204" pitchFamily="34" charset="0"/>
                <a:cs typeface="Arial" panose="020B0604020202020204" pitchFamily="34" charset="0"/>
              </a:rPr>
              <a:t>U</a:t>
            </a:r>
            <a:r>
              <a:rPr lang="sl-SI" sz="8000" b="1" dirty="0" smtClean="0">
                <a:solidFill>
                  <a:schemeClr val="accent1">
                    <a:lumMod val="75000"/>
                  </a:schemeClr>
                </a:solidFill>
                <a:latin typeface="Arial" panose="020B0604020202020204" pitchFamily="34" charset="0"/>
                <a:cs typeface="Arial" panose="020B0604020202020204" pitchFamily="34" charset="0"/>
              </a:rPr>
              <a:t>Ž</a:t>
            </a:r>
            <a:r>
              <a:rPr lang="sl-SI" sz="8000" b="1" dirty="0">
                <a:solidFill>
                  <a:srgbClr val="FF0000"/>
                </a:solidFill>
                <a:latin typeface="Arial" panose="020B0604020202020204" pitchFamily="34" charset="0"/>
                <a:cs typeface="Arial" panose="020B0604020202020204" pitchFamily="34" charset="0"/>
              </a:rPr>
              <a:t>E</a:t>
            </a:r>
          </a:p>
        </p:txBody>
      </p:sp>
    </p:spTree>
    <p:extLst>
      <p:ext uri="{BB962C8B-B14F-4D97-AF65-F5344CB8AC3E}">
        <p14:creationId xmlns:p14="http://schemas.microsoft.com/office/powerpoint/2010/main" val="1242513760"/>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5"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828800" y="1724298"/>
            <a:ext cx="8516983" cy="3170099"/>
          </a:xfrm>
          <a:prstGeom prst="rect">
            <a:avLst/>
          </a:prstGeom>
          <a:noFill/>
        </p:spPr>
        <p:txBody>
          <a:bodyPr wrap="square" rtlCol="0">
            <a:spAutoFit/>
          </a:bodyPr>
          <a:lstStyle/>
          <a:p>
            <a:pPr algn="ctr"/>
            <a:r>
              <a:rPr lang="sl-SI" sz="6000" dirty="0" smtClean="0"/>
              <a:t>Z REPOM KOŠATIM MAHLJA,</a:t>
            </a:r>
          </a:p>
          <a:p>
            <a:pPr algn="ctr"/>
            <a:r>
              <a:rPr lang="sl-SI" sz="6000" dirty="0" smtClean="0"/>
              <a:t>Z VEJE NA VEJO SKAKLJA.</a:t>
            </a:r>
          </a:p>
          <a:p>
            <a:pPr algn="ctr"/>
            <a:r>
              <a:rPr lang="sl-SI" sz="2000" dirty="0" smtClean="0"/>
              <a:t>(Mira Voglar)</a:t>
            </a:r>
            <a:endParaRPr lang="sl-SI" sz="2000" dirty="0"/>
          </a:p>
        </p:txBody>
      </p:sp>
      <p:pic>
        <p:nvPicPr>
          <p:cNvPr id="4" name="veveri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0377" y="433252"/>
            <a:ext cx="609600" cy="609600"/>
          </a:xfrm>
          <a:prstGeom prst="rect">
            <a:avLst/>
          </a:prstGeom>
        </p:spPr>
      </p:pic>
    </p:spTree>
    <p:extLst>
      <p:ext uri="{BB962C8B-B14F-4D97-AF65-F5344CB8AC3E}">
        <p14:creationId xmlns:p14="http://schemas.microsoft.com/office/powerpoint/2010/main" val="4184232065"/>
      </p:ext>
    </p:extLst>
  </p:cSld>
  <p:clrMapOvr>
    <a:masterClrMapping/>
  </p:clrMapOvr>
  <mc:AlternateContent xmlns:mc="http://schemas.openxmlformats.org/markup-compatibility/2006" xmlns:p14="http://schemas.microsoft.com/office/powerpoint/2010/main">
    <mc:Choice Requires="p14">
      <p:transition spd="slow" p14:dur="3000" advTm="9000">
        <p:split orient="vert"/>
        <p:sndAc>
          <p:stSnd>
            <p:snd r:embed="rId4" name="chimes.wav"/>
          </p:stSnd>
        </p:sndAc>
      </p:transition>
    </mc:Choice>
    <mc:Fallback xmlns="">
      <p:transition spd="slow" advTm="9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4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919" y="564751"/>
            <a:ext cx="5501640" cy="4401312"/>
          </a:xfrm>
          <a:prstGeom prst="rect">
            <a:avLst/>
          </a:prstGeom>
        </p:spPr>
      </p:pic>
      <p:sp>
        <p:nvSpPr>
          <p:cNvPr id="3" name="PoljeZBesedilom 2"/>
          <p:cNvSpPr txBox="1"/>
          <p:nvPr/>
        </p:nvSpPr>
        <p:spPr>
          <a:xfrm>
            <a:off x="3146514" y="5212080"/>
            <a:ext cx="6310449"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V</a:t>
            </a:r>
            <a:r>
              <a:rPr lang="sl-SI" sz="8000" b="1" dirty="0" smtClean="0">
                <a:solidFill>
                  <a:srgbClr val="FF0000"/>
                </a:solidFill>
                <a:latin typeface="Arial" panose="020B0604020202020204" pitchFamily="34" charset="0"/>
                <a:cs typeface="Arial" panose="020B0604020202020204" pitchFamily="34" charset="0"/>
              </a:rPr>
              <a:t>E</a:t>
            </a:r>
            <a:r>
              <a:rPr lang="sl-SI" sz="8000" b="1" dirty="0" smtClean="0">
                <a:solidFill>
                  <a:schemeClr val="accent1">
                    <a:lumMod val="75000"/>
                  </a:schemeClr>
                </a:solidFill>
                <a:latin typeface="Arial" panose="020B0604020202020204" pitchFamily="34" charset="0"/>
                <a:cs typeface="Arial" panose="020B0604020202020204" pitchFamily="34" charset="0"/>
              </a:rPr>
              <a:t>V</a:t>
            </a:r>
            <a:r>
              <a:rPr lang="sl-SI" sz="8000" b="1" dirty="0" smtClean="0">
                <a:solidFill>
                  <a:srgbClr val="FF0000"/>
                </a:solidFill>
                <a:latin typeface="Arial" panose="020B0604020202020204" pitchFamily="34" charset="0"/>
                <a:cs typeface="Arial" panose="020B0604020202020204" pitchFamily="34" charset="0"/>
              </a:rPr>
              <a:t>E</a:t>
            </a:r>
            <a:r>
              <a:rPr lang="sl-SI" sz="8000" b="1" dirty="0" smtClean="0">
                <a:solidFill>
                  <a:schemeClr val="accent1">
                    <a:lumMod val="75000"/>
                  </a:schemeClr>
                </a:solidFill>
                <a:latin typeface="Arial" panose="020B0604020202020204" pitchFamily="34" charset="0"/>
                <a:cs typeface="Arial" panose="020B0604020202020204" pitchFamily="34" charset="0"/>
              </a:rPr>
              <a:t>R</a:t>
            </a:r>
            <a:r>
              <a:rPr lang="sl-SI" sz="8000" b="1" dirty="0" smtClean="0">
                <a:solidFill>
                  <a:srgbClr val="FF0000"/>
                </a:solidFill>
                <a:latin typeface="Arial" panose="020B0604020202020204" pitchFamily="34" charset="0"/>
                <a:cs typeface="Arial" panose="020B0604020202020204" pitchFamily="34" charset="0"/>
              </a:rPr>
              <a:t>I</a:t>
            </a:r>
            <a:r>
              <a:rPr lang="sl-SI" sz="8000" b="1" dirty="0" smtClean="0">
                <a:solidFill>
                  <a:schemeClr val="accent1">
                    <a:lumMod val="75000"/>
                  </a:schemeClr>
                </a:solidFill>
                <a:latin typeface="Arial" panose="020B0604020202020204" pitchFamily="34" charset="0"/>
                <a:cs typeface="Arial" panose="020B0604020202020204" pitchFamily="34" charset="0"/>
              </a:rPr>
              <a:t>C</a:t>
            </a:r>
            <a:r>
              <a:rPr lang="sl-SI" sz="8000" b="1" dirty="0" smtClean="0">
                <a:solidFill>
                  <a:srgbClr val="FF0000"/>
                </a:solidFill>
                <a:latin typeface="Arial" panose="020B0604020202020204" pitchFamily="34" charset="0"/>
                <a:cs typeface="Arial" panose="020B0604020202020204" pitchFamily="34" charset="0"/>
              </a:rPr>
              <a:t>A</a:t>
            </a:r>
            <a:endParaRPr lang="sl-SI" sz="8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47906"/>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64822" y="1449976"/>
            <a:ext cx="7302137" cy="4093428"/>
          </a:xfrm>
          <a:prstGeom prst="rect">
            <a:avLst/>
          </a:prstGeom>
          <a:noFill/>
        </p:spPr>
        <p:txBody>
          <a:bodyPr wrap="square" rtlCol="0">
            <a:spAutoFit/>
          </a:bodyPr>
          <a:lstStyle/>
          <a:p>
            <a:pPr algn="ctr"/>
            <a:r>
              <a:rPr lang="sl-SI" sz="6000" dirty="0" smtClean="0"/>
              <a:t>PTICA JE, A VENDAR</a:t>
            </a:r>
          </a:p>
          <a:p>
            <a:pPr algn="ctr"/>
            <a:r>
              <a:rPr lang="sl-SI" sz="6000" dirty="0" smtClean="0"/>
              <a:t>BOLJ SLABO LETI.</a:t>
            </a:r>
          </a:p>
          <a:p>
            <a:pPr algn="ctr"/>
            <a:r>
              <a:rPr lang="sl-SI" sz="6000" dirty="0" smtClean="0"/>
              <a:t>JAJCA NAM POKLANJA,</a:t>
            </a:r>
          </a:p>
          <a:p>
            <a:pPr algn="ctr"/>
            <a:r>
              <a:rPr lang="sl-SI" sz="6000" dirty="0" smtClean="0"/>
              <a:t>PIŠČETA VALI.</a:t>
            </a:r>
          </a:p>
          <a:p>
            <a:pPr algn="ctr"/>
            <a:r>
              <a:rPr lang="sl-SI" sz="2000" dirty="0" smtClean="0"/>
              <a:t>(Anja Štefan)</a:t>
            </a:r>
            <a:endParaRPr lang="sl-SI" sz="2000" dirty="0"/>
          </a:p>
        </p:txBody>
      </p:sp>
      <p:pic>
        <p:nvPicPr>
          <p:cNvPr id="4" name="kokoš">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3806" y="381000"/>
            <a:ext cx="609600" cy="609600"/>
          </a:xfrm>
          <a:prstGeom prst="rect">
            <a:avLst/>
          </a:prstGeom>
        </p:spPr>
      </p:pic>
    </p:spTree>
    <p:extLst>
      <p:ext uri="{BB962C8B-B14F-4D97-AF65-F5344CB8AC3E}">
        <p14:creationId xmlns:p14="http://schemas.microsoft.com/office/powerpoint/2010/main" val="139396621"/>
      </p:ext>
    </p:extLst>
  </p:cSld>
  <p:clrMapOvr>
    <a:masterClrMapping/>
  </p:clrMapOvr>
  <mc:AlternateContent xmlns:mc="http://schemas.openxmlformats.org/markup-compatibility/2006" xmlns:p14="http://schemas.microsoft.com/office/powerpoint/2010/main">
    <mc:Choice Requires="p14">
      <p:transition spd="slow" p14:dur="3000" advTm="14000">
        <p:split orient="vert"/>
        <p:sndAc>
          <p:stSnd>
            <p:snd r:embed="rId4" name="chimes.wav"/>
          </p:stSnd>
        </p:sndAc>
      </p:transition>
    </mc:Choice>
    <mc:Fallback xmlns="">
      <p:transition spd="slow" advTm="14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2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28" y="583705"/>
            <a:ext cx="6344194" cy="4225332"/>
          </a:xfrm>
          <a:prstGeom prst="rect">
            <a:avLst/>
          </a:prstGeom>
        </p:spPr>
      </p:pic>
      <p:sp>
        <p:nvSpPr>
          <p:cNvPr id="3" name="PoljeZBesedilom 2"/>
          <p:cNvSpPr txBox="1"/>
          <p:nvPr/>
        </p:nvSpPr>
        <p:spPr>
          <a:xfrm>
            <a:off x="3391987" y="5185955"/>
            <a:ext cx="5917475"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K</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K</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Š</a:t>
            </a:r>
            <a:endParaRPr lang="sl-SI" sz="8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824837"/>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586445" y="1110343"/>
            <a:ext cx="7093132" cy="4401205"/>
          </a:xfrm>
          <a:prstGeom prst="rect">
            <a:avLst/>
          </a:prstGeom>
          <a:noFill/>
        </p:spPr>
        <p:txBody>
          <a:bodyPr wrap="square" rtlCol="0">
            <a:spAutoFit/>
          </a:bodyPr>
          <a:lstStyle/>
          <a:p>
            <a:pPr algn="ctr"/>
            <a:r>
              <a:rPr lang="sl-SI" sz="6000" dirty="0" smtClean="0"/>
              <a:t>ČE SE NE PAZIŠ,</a:t>
            </a:r>
          </a:p>
          <a:p>
            <a:pPr algn="ctr"/>
            <a:r>
              <a:rPr lang="sl-SI" sz="6000" dirty="0" smtClean="0"/>
              <a:t>SPEČE KOT ŽIVA,</a:t>
            </a:r>
          </a:p>
          <a:p>
            <a:pPr algn="ctr"/>
            <a:r>
              <a:rPr lang="sl-SI" sz="6000" dirty="0" smtClean="0"/>
              <a:t>RASTE MED TRAVO</a:t>
            </a:r>
          </a:p>
          <a:p>
            <a:pPr algn="ctr"/>
            <a:r>
              <a:rPr lang="sl-SI" sz="6000" dirty="0" smtClean="0"/>
              <a:t>PEKOČA _ _ _ _ _ _ _ .</a:t>
            </a:r>
          </a:p>
          <a:p>
            <a:pPr algn="ctr"/>
            <a:endParaRPr lang="sl-SI" sz="2000" dirty="0" smtClean="0"/>
          </a:p>
          <a:p>
            <a:pPr algn="ctr"/>
            <a:r>
              <a:rPr lang="sl-SI" sz="2000" dirty="0" smtClean="0"/>
              <a:t>(Milena Batič)</a:t>
            </a:r>
            <a:endParaRPr lang="sl-SI" sz="2000" dirty="0"/>
          </a:p>
        </p:txBody>
      </p:sp>
      <p:pic>
        <p:nvPicPr>
          <p:cNvPr id="3" name="kopriv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9303" y="211182"/>
            <a:ext cx="609600" cy="609600"/>
          </a:xfrm>
          <a:prstGeom prst="rect">
            <a:avLst/>
          </a:prstGeom>
        </p:spPr>
      </p:pic>
    </p:spTree>
    <p:extLst>
      <p:ext uri="{BB962C8B-B14F-4D97-AF65-F5344CB8AC3E}">
        <p14:creationId xmlns:p14="http://schemas.microsoft.com/office/powerpoint/2010/main" val="2014628351"/>
      </p:ext>
    </p:extLst>
  </p:cSld>
  <p:clrMapOvr>
    <a:masterClrMapping/>
  </p:clrMapOvr>
  <mc:AlternateContent xmlns:mc="http://schemas.openxmlformats.org/markup-compatibility/2006" xmlns:p14="http://schemas.microsoft.com/office/powerpoint/2010/main">
    <mc:Choice Requires="p14">
      <p:transition spd="slow" p14:dur="3000" advTm="12000">
        <p:split orient="vert"/>
        <p:sndAc>
          <p:stSnd>
            <p:snd r:embed="rId4" name="chimes.wav"/>
          </p:stSnd>
        </p:sndAc>
      </p:transition>
    </mc:Choice>
    <mc:Fallback xmlns="">
      <p:transition spd="slow" advTm="12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3331030" y="2377440"/>
            <a:ext cx="5329646" cy="1862048"/>
          </a:xfrm>
          <a:prstGeom prst="rect">
            <a:avLst/>
          </a:prstGeom>
          <a:noFill/>
        </p:spPr>
        <p:txBody>
          <a:bodyPr wrap="square" rtlCol="0">
            <a:spAutoFit/>
          </a:bodyPr>
          <a:lstStyle/>
          <a:p>
            <a:r>
              <a:rPr lang="sl-SI" sz="11500" dirty="0" smtClean="0"/>
              <a:t>UGANKE</a:t>
            </a:r>
            <a:endParaRPr lang="sl-SI" sz="11500" dirty="0"/>
          </a:p>
        </p:txBody>
      </p:sp>
    </p:spTree>
    <p:extLst>
      <p:ext uri="{BB962C8B-B14F-4D97-AF65-F5344CB8AC3E}">
        <p14:creationId xmlns:p14="http://schemas.microsoft.com/office/powerpoint/2010/main" val="3373520774"/>
      </p:ext>
    </p:extLst>
  </p:cSld>
  <p:clrMapOvr>
    <a:masterClrMapping/>
  </p:clrMapOvr>
  <mc:AlternateContent xmlns:mc="http://schemas.openxmlformats.org/markup-compatibility/2006" xmlns:p14="http://schemas.microsoft.com/office/powerpoint/2010/main">
    <mc:Choice Requires="p14">
      <p:transition spd="slow" p14:dur="3000" advTm="3000">
        <p:split orient="vert"/>
        <p:sndAc>
          <p:stSnd>
            <p:snd r:embed="rId2" name="chimes.wav"/>
          </p:stSnd>
        </p:sndAc>
      </p:transition>
    </mc:Choice>
    <mc:Fallback xmlns="">
      <p:transition spd="slow" advTm="3000">
        <p:split orient="vert"/>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595" y="337457"/>
            <a:ext cx="6783977" cy="4522651"/>
          </a:xfrm>
          <a:prstGeom prst="rect">
            <a:avLst/>
          </a:prstGeom>
        </p:spPr>
      </p:pic>
      <p:sp>
        <p:nvSpPr>
          <p:cNvPr id="3" name="PoljeZBesedilom 2"/>
          <p:cNvSpPr txBox="1"/>
          <p:nvPr/>
        </p:nvSpPr>
        <p:spPr>
          <a:xfrm>
            <a:off x="3592285" y="5107577"/>
            <a:ext cx="5551715"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K</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PR</a:t>
            </a:r>
            <a:r>
              <a:rPr lang="sl-SI" sz="8000" b="1" dirty="0" smtClean="0">
                <a:solidFill>
                  <a:srgbClr val="FF0000"/>
                </a:solidFill>
                <a:latin typeface="Arial" panose="020B0604020202020204" pitchFamily="34" charset="0"/>
                <a:cs typeface="Arial" panose="020B0604020202020204" pitchFamily="34" charset="0"/>
              </a:rPr>
              <a:t>I</a:t>
            </a:r>
            <a:r>
              <a:rPr lang="sl-SI" sz="8000" b="1" dirty="0" smtClean="0">
                <a:solidFill>
                  <a:schemeClr val="accent1">
                    <a:lumMod val="75000"/>
                  </a:schemeClr>
                </a:solidFill>
                <a:latin typeface="Arial" panose="020B0604020202020204" pitchFamily="34" charset="0"/>
                <a:cs typeface="Arial" panose="020B0604020202020204" pitchFamily="34" charset="0"/>
              </a:rPr>
              <a:t>V</a:t>
            </a:r>
            <a:r>
              <a:rPr lang="sl-SI" sz="8000" b="1" dirty="0" smtClean="0">
                <a:solidFill>
                  <a:srgbClr val="FF0000"/>
                </a:solidFill>
                <a:latin typeface="Arial" panose="020B0604020202020204" pitchFamily="34" charset="0"/>
                <a:cs typeface="Arial" panose="020B0604020202020204" pitchFamily="34" charset="0"/>
              </a:rPr>
              <a:t>A</a:t>
            </a:r>
            <a:endParaRPr lang="sl-SI" sz="8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6949783"/>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024743" y="1280161"/>
            <a:ext cx="8412480" cy="4154984"/>
          </a:xfrm>
          <a:prstGeom prst="rect">
            <a:avLst/>
          </a:prstGeom>
          <a:noFill/>
        </p:spPr>
        <p:txBody>
          <a:bodyPr wrap="square" rtlCol="0">
            <a:spAutoFit/>
          </a:bodyPr>
          <a:lstStyle/>
          <a:p>
            <a:pPr algn="ctr"/>
            <a:r>
              <a:rPr lang="sl-SI" sz="6000" dirty="0" smtClean="0"/>
              <a:t>TEPEJO IN BRCAJO JO VSI,</a:t>
            </a:r>
          </a:p>
          <a:p>
            <a:pPr algn="ctr"/>
            <a:r>
              <a:rPr lang="sl-SI" sz="6000" dirty="0" smtClean="0"/>
              <a:t>KI JO IMAJO RADI,</a:t>
            </a:r>
          </a:p>
          <a:p>
            <a:pPr algn="ctr"/>
            <a:r>
              <a:rPr lang="sl-SI" sz="6000" dirty="0" smtClean="0"/>
              <a:t>ONA PA VESELO Z NJIMI</a:t>
            </a:r>
          </a:p>
          <a:p>
            <a:pPr algn="ctr"/>
            <a:r>
              <a:rPr lang="sl-SI" sz="6000" dirty="0" smtClean="0"/>
              <a:t>SKAČE PO LIVADI.</a:t>
            </a:r>
          </a:p>
          <a:p>
            <a:pPr algn="ctr"/>
            <a:r>
              <a:rPr lang="sl-SI" sz="2000" dirty="0" smtClean="0"/>
              <a:t>(Andrej Rozman Roza)</a:t>
            </a:r>
            <a:endParaRPr lang="sl-SI" sz="2000" dirty="0"/>
          </a:p>
        </p:txBody>
      </p:sp>
      <p:pic>
        <p:nvPicPr>
          <p:cNvPr id="3" name="Žo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3177" y="302623"/>
            <a:ext cx="609600" cy="609600"/>
          </a:xfrm>
          <a:prstGeom prst="rect">
            <a:avLst/>
          </a:prstGeom>
        </p:spPr>
      </p:pic>
    </p:spTree>
    <p:extLst>
      <p:ext uri="{BB962C8B-B14F-4D97-AF65-F5344CB8AC3E}">
        <p14:creationId xmlns:p14="http://schemas.microsoft.com/office/powerpoint/2010/main" val="4240510"/>
      </p:ext>
    </p:extLst>
  </p:cSld>
  <p:clrMapOvr>
    <a:masterClrMapping/>
  </p:clrMapOvr>
  <mc:AlternateContent xmlns:mc="http://schemas.openxmlformats.org/markup-compatibility/2006" xmlns:p14="http://schemas.microsoft.com/office/powerpoint/2010/main">
    <mc:Choice Requires="p14">
      <p:transition spd="slow" p14:dur="3000" advTm="13000">
        <p:split orient="vert"/>
        <p:sndAc>
          <p:stSnd>
            <p:snd r:embed="rId4" name="chimes.wav"/>
          </p:stSnd>
        </p:sndAc>
      </p:transition>
    </mc:Choice>
    <mc:Fallback xmlns="">
      <p:transition spd="slow" advTm="13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061" y="348343"/>
            <a:ext cx="4315098" cy="4315098"/>
          </a:xfrm>
          <a:prstGeom prst="rect">
            <a:avLst/>
          </a:prstGeom>
        </p:spPr>
      </p:pic>
      <p:sp>
        <p:nvSpPr>
          <p:cNvPr id="3" name="PoljeZBesedilom 2"/>
          <p:cNvSpPr txBox="1"/>
          <p:nvPr/>
        </p:nvSpPr>
        <p:spPr>
          <a:xfrm>
            <a:off x="3570512" y="5055325"/>
            <a:ext cx="4820195" cy="1323439"/>
          </a:xfrm>
          <a:prstGeom prst="rect">
            <a:avLst/>
          </a:prstGeom>
          <a:noFill/>
        </p:spPr>
        <p:txBody>
          <a:bodyPr wrap="square" rtlCol="0">
            <a:spAutoFit/>
          </a:bodyPr>
          <a:lstStyle/>
          <a:p>
            <a:pPr algn="ctr"/>
            <a:r>
              <a:rPr lang="sl-SI" sz="8000" b="1" dirty="0" smtClean="0">
                <a:solidFill>
                  <a:srgbClr val="0070C0"/>
                </a:solidFill>
                <a:latin typeface="Arial" panose="020B0604020202020204" pitchFamily="34" charset="0"/>
                <a:cs typeface="Arial" panose="020B0604020202020204" pitchFamily="34" charset="0"/>
              </a:rPr>
              <a:t>Ž</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G</a:t>
            </a:r>
            <a:r>
              <a:rPr lang="sl-SI" sz="8000" b="1" dirty="0" smtClean="0">
                <a:solidFill>
                  <a:srgbClr val="FF0000"/>
                </a:solidFill>
                <a:latin typeface="Arial" panose="020B0604020202020204" pitchFamily="34" charset="0"/>
                <a:cs typeface="Arial" panose="020B0604020202020204" pitchFamily="34" charset="0"/>
              </a:rPr>
              <a:t>A</a:t>
            </a:r>
            <a:endParaRPr lang="sl-SI" sz="8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164287"/>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690949" y="640079"/>
            <a:ext cx="7262948" cy="5509200"/>
          </a:xfrm>
          <a:prstGeom prst="rect">
            <a:avLst/>
          </a:prstGeom>
          <a:noFill/>
        </p:spPr>
        <p:txBody>
          <a:bodyPr wrap="square" rtlCol="0">
            <a:spAutoFit/>
          </a:bodyPr>
          <a:lstStyle/>
          <a:p>
            <a:pPr algn="ctr"/>
            <a:r>
              <a:rPr lang="sl-SI" sz="8800" dirty="0" smtClean="0"/>
              <a:t>DRAGI OTROCI, </a:t>
            </a:r>
          </a:p>
          <a:p>
            <a:pPr algn="ctr"/>
            <a:r>
              <a:rPr lang="sl-SI" sz="8800" dirty="0" smtClean="0"/>
              <a:t>IN KAJ SE RIMA NA BESEDO LONEC?</a:t>
            </a:r>
            <a:endParaRPr lang="sl-SI" sz="8800" dirty="0"/>
          </a:p>
        </p:txBody>
      </p:sp>
      <p:pic>
        <p:nvPicPr>
          <p:cNvPr id="4" name="Posnet zvo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8492" y="335279"/>
            <a:ext cx="609600" cy="609600"/>
          </a:xfrm>
          <a:prstGeom prst="rect">
            <a:avLst/>
          </a:prstGeom>
        </p:spPr>
      </p:pic>
    </p:spTree>
    <p:extLst>
      <p:ext uri="{BB962C8B-B14F-4D97-AF65-F5344CB8AC3E}">
        <p14:creationId xmlns:p14="http://schemas.microsoft.com/office/powerpoint/2010/main" val="840490195"/>
      </p:ext>
    </p:extLst>
  </p:cSld>
  <p:clrMapOvr>
    <a:masterClrMapping/>
  </p:clrMapOvr>
  <mc:AlternateContent xmlns:mc="http://schemas.openxmlformats.org/markup-compatibility/2006" xmlns:p14="http://schemas.microsoft.com/office/powerpoint/2010/main">
    <mc:Choice Requires="p14">
      <p:transition spd="slow" p14:dur="3000" advTm="9000">
        <p:split orient="vert"/>
        <p:sndAc>
          <p:stSnd>
            <p:snd r:embed="rId4" name="chimes.wav"/>
          </p:stSnd>
        </p:sndAc>
      </p:transition>
    </mc:Choice>
    <mc:Fallback xmlns="">
      <p:transition spd="slow" advTm="9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481943" y="2468880"/>
            <a:ext cx="6766561" cy="2215991"/>
          </a:xfrm>
          <a:prstGeom prst="rect">
            <a:avLst/>
          </a:prstGeom>
          <a:noFill/>
        </p:spPr>
        <p:txBody>
          <a:bodyPr wrap="square" rtlCol="0">
            <a:spAutoFit/>
          </a:bodyPr>
          <a:lstStyle/>
          <a:p>
            <a:pPr algn="ctr"/>
            <a:r>
              <a:rPr lang="sl-SI" sz="13800" b="1" dirty="0" smtClean="0">
                <a:solidFill>
                  <a:schemeClr val="accent1">
                    <a:lumMod val="75000"/>
                  </a:schemeClr>
                </a:solidFill>
                <a:latin typeface="Arial" panose="020B0604020202020204" pitchFamily="34" charset="0"/>
                <a:cs typeface="Arial" panose="020B0604020202020204" pitchFamily="34" charset="0"/>
              </a:rPr>
              <a:t>K</a:t>
            </a:r>
            <a:r>
              <a:rPr lang="sl-SI" sz="13800" b="1" dirty="0" smtClean="0">
                <a:solidFill>
                  <a:srgbClr val="FF0000"/>
                </a:solidFill>
                <a:latin typeface="Arial" panose="020B0604020202020204" pitchFamily="34" charset="0"/>
                <a:cs typeface="Arial" panose="020B0604020202020204" pitchFamily="34" charset="0"/>
              </a:rPr>
              <a:t>O</a:t>
            </a:r>
            <a:r>
              <a:rPr lang="sl-SI" sz="13800" b="1" dirty="0" smtClean="0">
                <a:solidFill>
                  <a:schemeClr val="accent1">
                    <a:lumMod val="75000"/>
                  </a:schemeClr>
                </a:solidFill>
                <a:latin typeface="Arial" panose="020B0604020202020204" pitchFamily="34" charset="0"/>
                <a:cs typeface="Arial" panose="020B0604020202020204" pitchFamily="34" charset="0"/>
              </a:rPr>
              <a:t>N</a:t>
            </a:r>
            <a:r>
              <a:rPr lang="sl-SI" sz="13800" b="1" dirty="0" smtClean="0">
                <a:solidFill>
                  <a:srgbClr val="FF0000"/>
                </a:solidFill>
                <a:latin typeface="Arial" panose="020B0604020202020204" pitchFamily="34" charset="0"/>
                <a:cs typeface="Arial" panose="020B0604020202020204" pitchFamily="34" charset="0"/>
              </a:rPr>
              <a:t>E</a:t>
            </a:r>
            <a:r>
              <a:rPr lang="sl-SI" sz="13800" b="1" dirty="0" smtClean="0">
                <a:solidFill>
                  <a:schemeClr val="accent1">
                    <a:lumMod val="75000"/>
                  </a:schemeClr>
                </a:solidFill>
                <a:latin typeface="Arial" panose="020B0604020202020204" pitchFamily="34" charset="0"/>
                <a:cs typeface="Arial" panose="020B0604020202020204" pitchFamily="34" charset="0"/>
              </a:rPr>
              <a:t>C</a:t>
            </a:r>
            <a:endParaRPr lang="sl-SI" sz="138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688994"/>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3"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p:cNvSpPr txBox="1"/>
          <p:nvPr/>
        </p:nvSpPr>
        <p:spPr>
          <a:xfrm>
            <a:off x="2899954" y="2481943"/>
            <a:ext cx="7093131" cy="1938992"/>
          </a:xfrm>
          <a:prstGeom prst="rect">
            <a:avLst/>
          </a:prstGeom>
          <a:noFill/>
        </p:spPr>
        <p:txBody>
          <a:bodyPr wrap="square" rtlCol="0">
            <a:spAutoFit/>
          </a:bodyPr>
          <a:lstStyle/>
          <a:p>
            <a:pPr algn="ctr"/>
            <a:r>
              <a:rPr lang="sl-SI" sz="6000" dirty="0" smtClean="0"/>
              <a:t>BODICA PRI BODICI, SE GIBLJE PO STEZICI.</a:t>
            </a:r>
          </a:p>
        </p:txBody>
      </p:sp>
      <p:pic>
        <p:nvPicPr>
          <p:cNvPr id="2" name="jež">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7864" y="263434"/>
            <a:ext cx="376645" cy="376645"/>
          </a:xfrm>
          <a:prstGeom prst="rect">
            <a:avLst/>
          </a:prstGeom>
        </p:spPr>
      </p:pic>
    </p:spTree>
    <p:extLst>
      <p:ext uri="{BB962C8B-B14F-4D97-AF65-F5344CB8AC3E}">
        <p14:creationId xmlns:p14="http://schemas.microsoft.com/office/powerpoint/2010/main" val="4102828239"/>
      </p:ext>
    </p:extLst>
  </p:cSld>
  <p:clrMapOvr>
    <a:masterClrMapping/>
  </p:clrMapOvr>
  <mc:AlternateContent xmlns:mc="http://schemas.openxmlformats.org/markup-compatibility/2006" xmlns:p14="http://schemas.microsoft.com/office/powerpoint/2010/main">
    <mc:Choice Requires="p14">
      <p:transition spd="slow" p14:dur="3000" advTm="10000">
        <p:split orient="vert"/>
        <p:sndAc>
          <p:stSnd>
            <p:snd r:embed="rId4" name="chimes.wav"/>
          </p:stSnd>
        </p:sndAc>
      </p:transition>
    </mc:Choice>
    <mc:Fallback xmlns="">
      <p:transition spd="slow" advTm="10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000" y="888275"/>
            <a:ext cx="5994918" cy="3357154"/>
          </a:xfrm>
          <a:prstGeom prst="rect">
            <a:avLst/>
          </a:prstGeom>
        </p:spPr>
      </p:pic>
      <p:sp>
        <p:nvSpPr>
          <p:cNvPr id="3" name="PoljeZBesedilom 2"/>
          <p:cNvSpPr txBox="1"/>
          <p:nvPr/>
        </p:nvSpPr>
        <p:spPr>
          <a:xfrm>
            <a:off x="3120000" y="4937760"/>
            <a:ext cx="5645177" cy="1323439"/>
          </a:xfrm>
          <a:prstGeom prst="rect">
            <a:avLst/>
          </a:prstGeom>
          <a:noFill/>
        </p:spPr>
        <p:txBody>
          <a:bodyPr wrap="square" rtlCol="0">
            <a:spAutoFit/>
          </a:bodyPr>
          <a:lstStyle/>
          <a:p>
            <a:pPr algn="ctr"/>
            <a:r>
              <a:rPr lang="sl-SI" sz="8000" b="1" dirty="0" smtClean="0">
                <a:solidFill>
                  <a:srgbClr val="0070C0"/>
                </a:solidFill>
                <a:latin typeface="Arial" panose="020B0604020202020204" pitchFamily="34" charset="0"/>
                <a:cs typeface="Arial" panose="020B0604020202020204" pitchFamily="34" charset="0"/>
              </a:rPr>
              <a:t>J</a:t>
            </a:r>
            <a:r>
              <a:rPr lang="sl-SI" sz="8000" b="1" dirty="0" smtClean="0">
                <a:solidFill>
                  <a:srgbClr val="FF0000"/>
                </a:solidFill>
                <a:latin typeface="Arial" panose="020B0604020202020204" pitchFamily="34" charset="0"/>
                <a:cs typeface="Arial" panose="020B0604020202020204" pitchFamily="34" charset="0"/>
              </a:rPr>
              <a:t>E</a:t>
            </a:r>
            <a:r>
              <a:rPr lang="sl-SI" sz="8000" b="1" dirty="0" smtClean="0">
                <a:solidFill>
                  <a:srgbClr val="0070C0"/>
                </a:solidFill>
                <a:latin typeface="Arial" panose="020B0604020202020204" pitchFamily="34" charset="0"/>
                <a:cs typeface="Arial" panose="020B0604020202020204" pitchFamily="34" charset="0"/>
              </a:rPr>
              <a:t>Ž</a:t>
            </a:r>
            <a:endParaRPr lang="sl-SI" sz="80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585783"/>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397728" y="2364377"/>
            <a:ext cx="9339942" cy="2123658"/>
          </a:xfrm>
          <a:prstGeom prst="rect">
            <a:avLst/>
          </a:prstGeom>
          <a:noFill/>
        </p:spPr>
        <p:txBody>
          <a:bodyPr wrap="square" rtlCol="0">
            <a:spAutoFit/>
          </a:bodyPr>
          <a:lstStyle/>
          <a:p>
            <a:pPr algn="ctr"/>
            <a:r>
              <a:rPr lang="sl-SI" sz="4400" dirty="0" smtClean="0"/>
              <a:t>SE ZJUTRAJ ODPRAVI NA POT ČEZ NEBO,</a:t>
            </a:r>
          </a:p>
          <a:p>
            <a:pPr algn="ctr"/>
            <a:r>
              <a:rPr lang="sl-SI" sz="4400" dirty="0" smtClean="0"/>
              <a:t>SKRBI, DA NA ZEMLJI NAM VSEM JE TOPLO.</a:t>
            </a:r>
            <a:endParaRPr lang="sl-SI" sz="4400" dirty="0"/>
          </a:p>
        </p:txBody>
      </p:sp>
      <p:pic>
        <p:nvPicPr>
          <p:cNvPr id="5" name="so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5837" y="296094"/>
            <a:ext cx="383176" cy="383176"/>
          </a:xfrm>
          <a:prstGeom prst="rect">
            <a:avLst/>
          </a:prstGeom>
        </p:spPr>
      </p:pic>
    </p:spTree>
    <p:extLst>
      <p:ext uri="{BB962C8B-B14F-4D97-AF65-F5344CB8AC3E}">
        <p14:creationId xmlns:p14="http://schemas.microsoft.com/office/powerpoint/2010/main" val="3139157220"/>
      </p:ext>
    </p:extLst>
  </p:cSld>
  <p:clrMapOvr>
    <a:masterClrMapping/>
  </p:clrMapOvr>
  <mc:AlternateContent xmlns:mc="http://schemas.openxmlformats.org/markup-compatibility/2006" xmlns:p14="http://schemas.microsoft.com/office/powerpoint/2010/main">
    <mc:Choice Requires="p14">
      <p:transition spd="slow" p14:dur="3000" advTm="11000">
        <p:split orient="vert"/>
        <p:sndAc>
          <p:stSnd>
            <p:snd r:embed="rId4" name="chimes.wav"/>
          </p:stSnd>
        </p:sndAc>
      </p:transition>
    </mc:Choice>
    <mc:Fallback xmlns="">
      <p:transition spd="slow" advTm="11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8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0806" y="349429"/>
            <a:ext cx="6283234" cy="4712426"/>
          </a:xfrm>
          <a:prstGeom prst="rect">
            <a:avLst/>
          </a:prstGeom>
        </p:spPr>
      </p:pic>
      <p:sp>
        <p:nvSpPr>
          <p:cNvPr id="3" name="PoljeZBesedilom 2"/>
          <p:cNvSpPr txBox="1"/>
          <p:nvPr/>
        </p:nvSpPr>
        <p:spPr>
          <a:xfrm>
            <a:off x="3709851" y="5264332"/>
            <a:ext cx="5225143"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S</a:t>
            </a:r>
            <a:r>
              <a:rPr lang="sl-SI" sz="8000" b="1" dirty="0" smtClean="0">
                <a:solidFill>
                  <a:srgbClr val="FF0000"/>
                </a:solidFill>
                <a:latin typeface="Arial" panose="020B0604020202020204" pitchFamily="34" charset="0"/>
                <a:cs typeface="Arial" panose="020B0604020202020204" pitchFamily="34" charset="0"/>
              </a:rPr>
              <a:t>O</a:t>
            </a:r>
            <a:r>
              <a:rPr lang="sl-SI" sz="8000" b="1" dirty="0" smtClean="0">
                <a:solidFill>
                  <a:schemeClr val="accent1">
                    <a:lumMod val="75000"/>
                  </a:schemeClr>
                </a:solidFill>
                <a:latin typeface="Arial" panose="020B0604020202020204" pitchFamily="34" charset="0"/>
                <a:cs typeface="Arial" panose="020B0604020202020204" pitchFamily="34" charset="0"/>
              </a:rPr>
              <a:t>NC</a:t>
            </a:r>
            <a:r>
              <a:rPr lang="sl-SI" sz="8000" b="1" dirty="0" smtClean="0">
                <a:solidFill>
                  <a:srgbClr val="FF0000"/>
                </a:solidFill>
                <a:latin typeface="Arial" panose="020B0604020202020204" pitchFamily="34" charset="0"/>
                <a:cs typeface="Arial" panose="020B0604020202020204" pitchFamily="34" charset="0"/>
              </a:rPr>
              <a:t>E</a:t>
            </a:r>
            <a:endParaRPr lang="sl-SI" sz="8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057880"/>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etulj">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137" y="283028"/>
            <a:ext cx="487680" cy="487680"/>
          </a:xfrm>
          <a:prstGeom prst="rect">
            <a:avLst/>
          </a:prstGeom>
        </p:spPr>
      </p:pic>
      <p:sp>
        <p:nvSpPr>
          <p:cNvPr id="2" name="PoljeZBesedilom 1"/>
          <p:cNvSpPr txBox="1"/>
          <p:nvPr/>
        </p:nvSpPr>
        <p:spPr>
          <a:xfrm>
            <a:off x="1658982" y="1912356"/>
            <a:ext cx="9078686" cy="3108543"/>
          </a:xfrm>
          <a:prstGeom prst="rect">
            <a:avLst/>
          </a:prstGeom>
          <a:noFill/>
        </p:spPr>
        <p:txBody>
          <a:bodyPr wrap="square" rtlCol="0">
            <a:spAutoFit/>
          </a:bodyPr>
          <a:lstStyle/>
          <a:p>
            <a:pPr algn="ctr"/>
            <a:r>
              <a:rPr lang="sl-SI" sz="4400" dirty="0" smtClean="0"/>
              <a:t>KDO NA CELEM ŠIRNEM POLJU IMA</a:t>
            </a:r>
          </a:p>
          <a:p>
            <a:pPr algn="ctr"/>
            <a:r>
              <a:rPr lang="sl-SI" sz="4400" dirty="0" smtClean="0"/>
              <a:t>NAJLEPŠA KRILA?</a:t>
            </a:r>
          </a:p>
          <a:p>
            <a:pPr algn="ctr"/>
            <a:r>
              <a:rPr lang="sl-SI" sz="4400" dirty="0" smtClean="0"/>
              <a:t>TANJŠA SO KOT CVETNI LISTIČ,</a:t>
            </a:r>
          </a:p>
          <a:p>
            <a:pPr algn="ctr"/>
            <a:r>
              <a:rPr lang="sl-SI" sz="4400" dirty="0" smtClean="0"/>
              <a:t>NEŽNEJŠA KOT SVILA.</a:t>
            </a:r>
          </a:p>
          <a:p>
            <a:pPr algn="ctr"/>
            <a:r>
              <a:rPr lang="sl-SI" sz="2000" dirty="0" smtClean="0"/>
              <a:t>(Anja Štefan)</a:t>
            </a:r>
          </a:p>
        </p:txBody>
      </p:sp>
    </p:spTree>
    <p:extLst>
      <p:ext uri="{BB962C8B-B14F-4D97-AF65-F5344CB8AC3E}">
        <p14:creationId xmlns:p14="http://schemas.microsoft.com/office/powerpoint/2010/main" val="473311876"/>
      </p:ext>
    </p:extLst>
  </p:cSld>
  <p:clrMapOvr>
    <a:masterClrMapping/>
  </p:clrMapOvr>
  <mc:AlternateContent xmlns:mc="http://schemas.openxmlformats.org/markup-compatibility/2006" xmlns:p14="http://schemas.microsoft.com/office/powerpoint/2010/main">
    <mc:Choice Requires="p14">
      <p:transition spd="slow" p14:dur="3000" advTm="15000">
        <p:split orient="vert"/>
        <p:sndAc>
          <p:stSnd>
            <p:snd r:embed="rId4" name="chimes.wav"/>
          </p:stSnd>
        </p:sndAc>
      </p:transition>
    </mc:Choice>
    <mc:Fallback xmlns="">
      <p:transition spd="slow" advTm="15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3097" y="910618"/>
            <a:ext cx="5303520" cy="4097228"/>
          </a:xfrm>
          <a:prstGeom prst="rect">
            <a:avLst/>
          </a:prstGeom>
        </p:spPr>
      </p:pic>
      <p:sp>
        <p:nvSpPr>
          <p:cNvPr id="3" name="PoljeZBesedilom 2"/>
          <p:cNvSpPr txBox="1"/>
          <p:nvPr/>
        </p:nvSpPr>
        <p:spPr>
          <a:xfrm>
            <a:off x="3553097" y="5238206"/>
            <a:ext cx="5368835" cy="1323439"/>
          </a:xfrm>
          <a:prstGeom prst="rect">
            <a:avLst/>
          </a:prstGeom>
          <a:noFill/>
        </p:spPr>
        <p:txBody>
          <a:bodyPr wrap="square" rtlCol="0">
            <a:spAutoFit/>
          </a:bodyPr>
          <a:lstStyle/>
          <a:p>
            <a:pPr algn="ctr"/>
            <a:r>
              <a:rPr lang="sl-SI" sz="8000" b="1" dirty="0" smtClean="0">
                <a:solidFill>
                  <a:schemeClr val="accent1">
                    <a:lumMod val="75000"/>
                  </a:schemeClr>
                </a:solidFill>
                <a:latin typeface="Arial" panose="020B0604020202020204" pitchFamily="34" charset="0"/>
                <a:cs typeface="Arial" panose="020B0604020202020204" pitchFamily="34" charset="0"/>
              </a:rPr>
              <a:t>M</a:t>
            </a:r>
            <a:r>
              <a:rPr lang="sl-SI" sz="8000" b="1" dirty="0" smtClean="0">
                <a:solidFill>
                  <a:srgbClr val="FF0000"/>
                </a:solidFill>
                <a:latin typeface="Arial" panose="020B0604020202020204" pitchFamily="34" charset="0"/>
                <a:cs typeface="Arial" panose="020B0604020202020204" pitchFamily="34" charset="0"/>
              </a:rPr>
              <a:t>E</a:t>
            </a:r>
            <a:r>
              <a:rPr lang="sl-SI" sz="8000" b="1" dirty="0" smtClean="0">
                <a:solidFill>
                  <a:schemeClr val="accent1">
                    <a:lumMod val="75000"/>
                  </a:schemeClr>
                </a:solidFill>
                <a:latin typeface="Arial" panose="020B0604020202020204" pitchFamily="34" charset="0"/>
                <a:cs typeface="Arial" panose="020B0604020202020204" pitchFamily="34" charset="0"/>
              </a:rPr>
              <a:t>T</a:t>
            </a:r>
            <a:r>
              <a:rPr lang="sl-SI" sz="8000" b="1" dirty="0" smtClean="0">
                <a:solidFill>
                  <a:srgbClr val="FF0000"/>
                </a:solidFill>
                <a:latin typeface="Arial" panose="020B0604020202020204" pitchFamily="34" charset="0"/>
                <a:cs typeface="Arial" panose="020B0604020202020204" pitchFamily="34" charset="0"/>
              </a:rPr>
              <a:t>U</a:t>
            </a:r>
            <a:r>
              <a:rPr lang="sl-SI" sz="8000" b="1" dirty="0" smtClean="0">
                <a:solidFill>
                  <a:schemeClr val="accent1">
                    <a:lumMod val="75000"/>
                  </a:schemeClr>
                </a:solidFill>
                <a:latin typeface="Arial" panose="020B0604020202020204" pitchFamily="34" charset="0"/>
                <a:cs typeface="Arial" panose="020B0604020202020204" pitchFamily="34" charset="0"/>
              </a:rPr>
              <a:t>LJ</a:t>
            </a:r>
            <a:endParaRPr lang="sl-SI" sz="80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486576"/>
      </p:ext>
    </p:extLst>
  </p:cSld>
  <p:clrMapOvr>
    <a:masterClrMapping/>
  </p:clrMapOvr>
  <mc:AlternateContent xmlns:mc="http://schemas.openxmlformats.org/markup-compatibility/2006" xmlns:p14="http://schemas.microsoft.com/office/powerpoint/2010/main">
    <mc:Choice Requires="p14">
      <p:transition spd="slow" p14:dur="3000" advTm="5000">
        <p:split orient="vert"/>
        <p:sndAc>
          <p:stSnd>
            <p:snd r:embed="rId2" name="chimes.wav"/>
          </p:stSnd>
        </p:sndAc>
      </p:transition>
    </mc:Choice>
    <mc:Fallback xmlns="">
      <p:transition spd="slow" advTm="5000">
        <p:split orient="vert"/>
        <p:sndAc>
          <p:stSnd>
            <p:snd r:embed="rId4"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468881" y="1711234"/>
            <a:ext cx="7576457" cy="3108543"/>
          </a:xfrm>
          <a:prstGeom prst="rect">
            <a:avLst/>
          </a:prstGeom>
          <a:noFill/>
        </p:spPr>
        <p:txBody>
          <a:bodyPr wrap="square" rtlCol="0">
            <a:spAutoFit/>
          </a:bodyPr>
          <a:lstStyle/>
          <a:p>
            <a:pPr algn="ctr"/>
            <a:r>
              <a:rPr lang="sl-SI" sz="4400" dirty="0" smtClean="0"/>
              <a:t>Z NJIMI ZIDAŠ IN GRADIŠ,</a:t>
            </a:r>
          </a:p>
          <a:p>
            <a:pPr algn="ctr"/>
            <a:r>
              <a:rPr lang="sl-SI" sz="4400" dirty="0" smtClean="0"/>
              <a:t>HIŠKE, STOLPE NAREDIŠ,</a:t>
            </a:r>
          </a:p>
          <a:p>
            <a:pPr algn="ctr"/>
            <a:r>
              <a:rPr lang="sl-SI" sz="4400" dirty="0" smtClean="0"/>
              <a:t>ZLAGAŠ JIH NA VELIK KUP,</a:t>
            </a:r>
          </a:p>
          <a:p>
            <a:pPr algn="ctr"/>
            <a:r>
              <a:rPr lang="sl-SI" sz="4400" dirty="0" smtClean="0"/>
              <a:t>KO PODREŠ GA – KAKŠEN HRUP!</a:t>
            </a:r>
          </a:p>
          <a:p>
            <a:pPr algn="ctr"/>
            <a:r>
              <a:rPr lang="sl-SI" sz="2000" dirty="0" smtClean="0"/>
              <a:t>(Anita Leskovec)</a:t>
            </a:r>
            <a:endParaRPr lang="sl-SI" sz="2000" dirty="0"/>
          </a:p>
        </p:txBody>
      </p:sp>
      <p:pic>
        <p:nvPicPr>
          <p:cNvPr id="3" name="koc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7863" y="237309"/>
            <a:ext cx="559525" cy="559525"/>
          </a:xfrm>
          <a:prstGeom prst="rect">
            <a:avLst/>
          </a:prstGeom>
        </p:spPr>
      </p:pic>
    </p:spTree>
    <p:extLst>
      <p:ext uri="{BB962C8B-B14F-4D97-AF65-F5344CB8AC3E}">
        <p14:creationId xmlns:p14="http://schemas.microsoft.com/office/powerpoint/2010/main" val="1651974451"/>
      </p:ext>
    </p:extLst>
  </p:cSld>
  <p:clrMapOvr>
    <a:masterClrMapping/>
  </p:clrMapOvr>
  <mc:AlternateContent xmlns:mc="http://schemas.openxmlformats.org/markup-compatibility/2006" xmlns:p14="http://schemas.microsoft.com/office/powerpoint/2010/main">
    <mc:Choice Requires="p14">
      <p:transition spd="slow" p14:dur="3000" advTm="18000">
        <p:split orient="vert"/>
        <p:sndAc>
          <p:stSnd>
            <p:snd r:embed="rId4" name="chimes.wav"/>
          </p:stSnd>
        </p:sndAc>
      </p:transition>
    </mc:Choice>
    <mc:Fallback xmlns="">
      <p:transition spd="slow" advTm="18000">
        <p:split orient="vert"/>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297</Words>
  <Application>Microsoft Office PowerPoint</Application>
  <PresentationFormat>Širokozaslonsko</PresentationFormat>
  <Paragraphs>61</Paragraphs>
  <Slides>24</Slides>
  <Notes>0</Notes>
  <HiddenSlides>0</HiddenSlides>
  <MMClips>11</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24</vt:i4>
      </vt:variant>
    </vt:vector>
  </HeadingPairs>
  <TitlesOfParts>
    <vt:vector size="28" baseType="lpstr">
      <vt:lpstr>Arial</vt:lpstr>
      <vt:lpstr>Calibri</vt:lpstr>
      <vt:lpstr>Calibri Light</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Suzana</dc:creator>
  <cp:lastModifiedBy>Polona</cp:lastModifiedBy>
  <cp:revision>47</cp:revision>
  <dcterms:created xsi:type="dcterms:W3CDTF">2020-04-17T17:35:18Z</dcterms:created>
  <dcterms:modified xsi:type="dcterms:W3CDTF">2020-05-08T05:52:51Z</dcterms:modified>
  <cp:contentStatus/>
</cp:coreProperties>
</file>